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347" r:id="rId4"/>
    <p:sldId id="348" r:id="rId5"/>
    <p:sldId id="349" r:id="rId6"/>
    <p:sldId id="350" r:id="rId7"/>
    <p:sldId id="352" r:id="rId8"/>
    <p:sldId id="353" r:id="rId9"/>
    <p:sldId id="354" r:id="rId10"/>
    <p:sldId id="31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'MED CALLS'!$A$2</c:f>
              <c:strCache>
                <c:ptCount val="1"/>
                <c:pt idx="0">
                  <c:v>Medical Calls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ln w="0" cmpd="sng">
                <a:noFill/>
              </a:ln>
            </c:spPr>
            <c:txPr>
              <a:bodyPr rot="-5400000"/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'MED CALLS'!$B$1:$P$1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'MED CALLS'!$B$2:$P$2</c:f>
              <c:numCache>
                <c:formatCode>General</c:formatCode>
                <c:ptCount val="10"/>
                <c:pt idx="0">
                  <c:v>1520</c:v>
                </c:pt>
                <c:pt idx="1">
                  <c:v>1425</c:v>
                </c:pt>
                <c:pt idx="2">
                  <c:v>1492</c:v>
                </c:pt>
                <c:pt idx="3">
                  <c:v>1616</c:v>
                </c:pt>
                <c:pt idx="4">
                  <c:v>1686</c:v>
                </c:pt>
                <c:pt idx="5">
                  <c:v>1745</c:v>
                </c:pt>
                <c:pt idx="6">
                  <c:v>1914</c:v>
                </c:pt>
                <c:pt idx="7">
                  <c:v>1976</c:v>
                </c:pt>
                <c:pt idx="8">
                  <c:v>1998</c:v>
                </c:pt>
                <c:pt idx="9">
                  <c:v>1709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5-4D1D-AD48-C424029F3BD1}"/>
            </c:ext>
          </c:extLst>
        </c:ser>
        <c:ser>
          <c:idx val="1"/>
          <c:order val="1"/>
          <c:tx>
            <c:strRef>
              <c:f>'MED CALLS'!$A$3</c:f>
              <c:strCache>
                <c:ptCount val="1"/>
                <c:pt idx="0">
                  <c:v>Other Calls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'MED CALLS'!$B$1:$P$1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'MED CALLS'!$B$3:$P$3</c:f>
              <c:numCache>
                <c:formatCode>General</c:formatCode>
                <c:ptCount val="10"/>
                <c:pt idx="0">
                  <c:v>420</c:v>
                </c:pt>
                <c:pt idx="1">
                  <c:v>414</c:v>
                </c:pt>
                <c:pt idx="2">
                  <c:v>456</c:v>
                </c:pt>
                <c:pt idx="3">
                  <c:v>526</c:v>
                </c:pt>
                <c:pt idx="4">
                  <c:v>584</c:v>
                </c:pt>
                <c:pt idx="5">
                  <c:v>568</c:v>
                </c:pt>
                <c:pt idx="6">
                  <c:v>700</c:v>
                </c:pt>
                <c:pt idx="7">
                  <c:v>639</c:v>
                </c:pt>
                <c:pt idx="8">
                  <c:v>737</c:v>
                </c:pt>
                <c:pt idx="9">
                  <c:v>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5-4D1D-AD48-C424029F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279232"/>
        <c:axId val="88003712"/>
        <c:axId val="0"/>
      </c:bar3DChart>
      <c:catAx>
        <c:axId val="8327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03712"/>
        <c:crosses val="autoZero"/>
        <c:auto val="1"/>
        <c:lblAlgn val="ctr"/>
        <c:lblOffset val="100"/>
        <c:noMultiLvlLbl val="0"/>
      </c:catAx>
      <c:valAx>
        <c:axId val="88003712"/>
        <c:scaling>
          <c:orientation val="minMax"/>
          <c:max val="28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3279232"/>
        <c:crosses val="autoZero"/>
        <c:crossBetween val="between"/>
        <c:majorUnit val="200"/>
        <c:minorUnit val="100"/>
      </c:valAx>
    </c:plotArea>
    <c:legend>
      <c:legendPos val="t"/>
      <c:overlay val="0"/>
      <c:txPr>
        <a:bodyPr/>
        <a:lstStyle/>
        <a:p>
          <a:pPr>
            <a:defRPr sz="1100" b="1" i="0" baseline="0"/>
          </a:pPr>
          <a:endParaRPr lang="en-US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'For Annual Review'!$A$28</c:f>
              <c:strCache>
                <c:ptCount val="1"/>
                <c:pt idx="0">
                  <c:v>Medical Calls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 Annual Review'!$B$27:$M$27</c:f>
              <c:strCache>
                <c:ptCount val="12"/>
                <c:pt idx="0">
                  <c:v>Q1 - 2018</c:v>
                </c:pt>
                <c:pt idx="1">
                  <c:v>Q2 - 2018</c:v>
                </c:pt>
                <c:pt idx="2">
                  <c:v>Q3 - 2018</c:v>
                </c:pt>
                <c:pt idx="3">
                  <c:v>Q4 - 2018</c:v>
                </c:pt>
                <c:pt idx="4">
                  <c:v>Q1 - 2019</c:v>
                </c:pt>
                <c:pt idx="5">
                  <c:v>Q2 - 2019</c:v>
                </c:pt>
                <c:pt idx="6">
                  <c:v>Q3 - 2019</c:v>
                </c:pt>
                <c:pt idx="7">
                  <c:v>Q4 - 2019</c:v>
                </c:pt>
                <c:pt idx="8">
                  <c:v>Q1 - 2020</c:v>
                </c:pt>
                <c:pt idx="9">
                  <c:v>Q2 - 2020</c:v>
                </c:pt>
                <c:pt idx="10">
                  <c:v>Q3 - 2020</c:v>
                </c:pt>
                <c:pt idx="11">
                  <c:v>Q4 - 2020</c:v>
                </c:pt>
              </c:strCache>
            </c:strRef>
          </c:cat>
          <c:val>
            <c:numRef>
              <c:f>'For Annual Review'!$B$28:$M$28</c:f>
              <c:numCache>
                <c:formatCode>General</c:formatCode>
                <c:ptCount val="12"/>
                <c:pt idx="0">
                  <c:v>436</c:v>
                </c:pt>
                <c:pt idx="1">
                  <c:v>440</c:v>
                </c:pt>
                <c:pt idx="2">
                  <c:v>476</c:v>
                </c:pt>
                <c:pt idx="3">
                  <c:v>484</c:v>
                </c:pt>
                <c:pt idx="4">
                  <c:v>478</c:v>
                </c:pt>
                <c:pt idx="5">
                  <c:v>474</c:v>
                </c:pt>
                <c:pt idx="6">
                  <c:v>454</c:v>
                </c:pt>
                <c:pt idx="7">
                  <c:v>455</c:v>
                </c:pt>
                <c:pt idx="8">
                  <c:v>439</c:v>
                </c:pt>
                <c:pt idx="9">
                  <c:v>398</c:v>
                </c:pt>
                <c:pt idx="10">
                  <c:v>462</c:v>
                </c:pt>
                <c:pt idx="11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5-471C-8EE2-68D2C28FD76D}"/>
            </c:ext>
          </c:extLst>
        </c:ser>
        <c:ser>
          <c:idx val="1"/>
          <c:order val="1"/>
          <c:tx>
            <c:strRef>
              <c:f>'For Annual Review'!$A$29</c:f>
              <c:strCache>
                <c:ptCount val="1"/>
                <c:pt idx="0">
                  <c:v>Other Calls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'For Annual Review'!$B$27:$M$27</c:f>
              <c:strCache>
                <c:ptCount val="12"/>
                <c:pt idx="0">
                  <c:v>Q1 - 2018</c:v>
                </c:pt>
                <c:pt idx="1">
                  <c:v>Q2 - 2018</c:v>
                </c:pt>
                <c:pt idx="2">
                  <c:v>Q3 - 2018</c:v>
                </c:pt>
                <c:pt idx="3">
                  <c:v>Q4 - 2018</c:v>
                </c:pt>
                <c:pt idx="4">
                  <c:v>Q1 - 2019</c:v>
                </c:pt>
                <c:pt idx="5">
                  <c:v>Q2 - 2019</c:v>
                </c:pt>
                <c:pt idx="6">
                  <c:v>Q3 - 2019</c:v>
                </c:pt>
                <c:pt idx="7">
                  <c:v>Q4 - 2019</c:v>
                </c:pt>
                <c:pt idx="8">
                  <c:v>Q1 - 2020</c:v>
                </c:pt>
                <c:pt idx="9">
                  <c:v>Q2 - 2020</c:v>
                </c:pt>
                <c:pt idx="10">
                  <c:v>Q3 - 2020</c:v>
                </c:pt>
                <c:pt idx="11">
                  <c:v>Q4 - 2020</c:v>
                </c:pt>
              </c:strCache>
            </c:strRef>
          </c:cat>
          <c:val>
            <c:numRef>
              <c:f>'For Annual Review'!$B$29:$M$29</c:f>
              <c:numCache>
                <c:formatCode>General</c:formatCode>
                <c:ptCount val="12"/>
                <c:pt idx="0">
                  <c:v>153</c:v>
                </c:pt>
                <c:pt idx="1">
                  <c:v>179</c:v>
                </c:pt>
                <c:pt idx="2">
                  <c:v>230</c:v>
                </c:pt>
                <c:pt idx="3">
                  <c:v>216</c:v>
                </c:pt>
                <c:pt idx="4">
                  <c:v>205</c:v>
                </c:pt>
                <c:pt idx="5">
                  <c:v>233</c:v>
                </c:pt>
                <c:pt idx="6">
                  <c:v>218</c:v>
                </c:pt>
                <c:pt idx="7">
                  <c:v>217</c:v>
                </c:pt>
                <c:pt idx="8">
                  <c:v>170</c:v>
                </c:pt>
                <c:pt idx="9">
                  <c:v>192</c:v>
                </c:pt>
                <c:pt idx="10">
                  <c:v>273</c:v>
                </c:pt>
                <c:pt idx="11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5-471C-8EE2-68D2C28FD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1149376"/>
        <c:axId val="451137312"/>
      </c:barChart>
      <c:catAx>
        <c:axId val="4511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137312"/>
        <c:crosses val="autoZero"/>
        <c:auto val="1"/>
        <c:lblAlgn val="ctr"/>
        <c:lblOffset val="100"/>
        <c:noMultiLvlLbl val="0"/>
      </c:catAx>
      <c:valAx>
        <c:axId val="45113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14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1A8541-8B9E-4CA6-B1C8-6D4240CD5E2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4E1D8A-6FF6-4E95-8889-E7F5061FF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1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call volume decreased by 6%.</a:t>
            </a:r>
            <a:r>
              <a:rPr lang="en-US" baseline="0" dirty="0" smtClean="0"/>
              <a:t> EMS call volume decreased by 14.5%.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1D8A-6FF6-4E95-8889-E7F5061FF7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Q1 of 2020, our medic</a:t>
            </a:r>
            <a:r>
              <a:rPr lang="en-US" baseline="0" dirty="0" smtClean="0"/>
              <a:t> call volume dropped by 3.5%. In Q2 it dropped by an additional 9.4%. In Q3 things opened up over the summer and medical call volume increased by 16%, back to historical averages. In Q4 we shut down again and medic call volume once again dropped by 11.25%, essentially back down to Q2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1D8A-6FF6-4E95-8889-E7F5061FF7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2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injuries were:</a:t>
            </a:r>
            <a:r>
              <a:rPr lang="en-US" baseline="0" dirty="0" smtClean="0"/>
              <a:t> One was a patient was evaluated on scene for smoke inhalation. The other was minor burns to a patient’s foot.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1D8A-6FF6-4E95-8889-E7F5061FF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1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5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4"/>
          <a:stretch/>
        </p:blipFill>
        <p:spPr>
          <a:xfrm>
            <a:off x="15240" y="0"/>
            <a:ext cx="12161520" cy="68468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2176760" cy="684684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E3E1-99FB-4D65-8201-FB17B5E1BA7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B8E3-D49E-44D3-9C02-EBAB9CC6003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315200" y="342106"/>
            <a:ext cx="4725903" cy="1371600"/>
            <a:chOff x="7025268" y="958327"/>
            <a:chExt cx="4725903" cy="13716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57"/>
            <a:stretch/>
          </p:blipFill>
          <p:spPr>
            <a:xfrm>
              <a:off x="10484796" y="958327"/>
              <a:ext cx="1266375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0"/>
            <a:stretch/>
          </p:blipFill>
          <p:spPr>
            <a:xfrm>
              <a:off x="7025268" y="958327"/>
              <a:ext cx="3533789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2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2020 Year in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7616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Prepared for the Board</a:t>
            </a:r>
          </a:p>
          <a:p>
            <a:r>
              <a:rPr lang="en-US" dirty="0" smtClean="0"/>
              <a:t>February 11</a:t>
            </a:r>
            <a:r>
              <a:rPr lang="en-US" smtClean="0"/>
              <a:t>, 2021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7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Onward to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Call Volume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380762"/>
              </p:ext>
            </p:extLst>
          </p:nvPr>
        </p:nvGraphicFramePr>
        <p:xfrm>
          <a:off x="998376" y="1447800"/>
          <a:ext cx="9881118" cy="525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43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Volume by Quarter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012967"/>
              </p:ext>
            </p:extLst>
          </p:nvPr>
        </p:nvGraphicFramePr>
        <p:xfrm>
          <a:off x="970384" y="2057400"/>
          <a:ext cx="10030408" cy="455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078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Call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have ambulance on scene of “emergent” calls within 8 minutes 90% of the time in town.</a:t>
            </a:r>
          </a:p>
          <a:p>
            <a:pPr lvl="1"/>
            <a:r>
              <a:rPr lang="en-US" dirty="0" smtClean="0"/>
              <a:t>In 2020 we complied with this 94% of the time</a:t>
            </a:r>
          </a:p>
          <a:p>
            <a:pPr lvl="1"/>
            <a:r>
              <a:rPr lang="en-US" dirty="0" smtClean="0"/>
              <a:t>2018 was 93% and 2019 was 92%</a:t>
            </a:r>
          </a:p>
          <a:p>
            <a:r>
              <a:rPr lang="en-US" dirty="0" smtClean="0"/>
              <a:t>For rural responses, goal is to have a member of the District on scene within 15 minutes 70 of the time.</a:t>
            </a:r>
          </a:p>
          <a:p>
            <a:pPr lvl="1"/>
            <a:r>
              <a:rPr lang="en-US" dirty="0" smtClean="0"/>
              <a:t>In 2020 we complied with this 67% of the time </a:t>
            </a:r>
          </a:p>
          <a:p>
            <a:pPr lvl="1"/>
            <a:r>
              <a:rPr lang="en-US" dirty="0" smtClean="0"/>
              <a:t>2018 was 70% and 2019 was 69%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9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Fire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have 6 on scene in 9 minutes 80% of the time in town</a:t>
            </a:r>
          </a:p>
          <a:p>
            <a:pPr lvl="1"/>
            <a:r>
              <a:rPr lang="en-US" dirty="0" smtClean="0"/>
              <a:t>In 2020 we complied 83% of the time (5/6)</a:t>
            </a:r>
          </a:p>
          <a:p>
            <a:pPr lvl="1"/>
            <a:r>
              <a:rPr lang="en-US" dirty="0" smtClean="0"/>
              <a:t>The only time we did not was the one time that M-91 was not available</a:t>
            </a:r>
          </a:p>
          <a:p>
            <a:r>
              <a:rPr lang="en-US" dirty="0" smtClean="0"/>
              <a:t>Goal is to have 2 on scene in 14 minutes 70% of the time for rural structure fires</a:t>
            </a:r>
          </a:p>
          <a:p>
            <a:pPr lvl="1"/>
            <a:r>
              <a:rPr lang="en-US" dirty="0" smtClean="0"/>
              <a:t>In 2020 we complied 100% of the time (4/4)</a:t>
            </a:r>
          </a:p>
          <a:p>
            <a:pPr lvl="1"/>
            <a:r>
              <a:rPr lang="en-US" dirty="0" smtClean="0"/>
              <a:t>All of these responses happened to be in 90’s first due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Fewer structure fires per capita than the State</a:t>
            </a:r>
          </a:p>
          <a:p>
            <a:pPr lvl="1"/>
            <a:r>
              <a:rPr lang="en-US" dirty="0" smtClean="0"/>
              <a:t>.37 per 1,000 vs the 3 </a:t>
            </a:r>
            <a:r>
              <a:rPr lang="en-US" dirty="0" err="1" smtClean="0"/>
              <a:t>yr</a:t>
            </a:r>
            <a:r>
              <a:rPr lang="en-US" dirty="0" smtClean="0"/>
              <a:t> State average of .97</a:t>
            </a:r>
          </a:p>
          <a:p>
            <a:r>
              <a:rPr lang="en-US" dirty="0" smtClean="0"/>
              <a:t>Less property loss per </a:t>
            </a:r>
            <a:r>
              <a:rPr lang="en-US" dirty="0"/>
              <a:t>capita than the State</a:t>
            </a:r>
          </a:p>
          <a:p>
            <a:pPr lvl="1"/>
            <a:r>
              <a:rPr lang="en-US" dirty="0" smtClean="0"/>
              <a:t>$5,119 </a:t>
            </a:r>
            <a:r>
              <a:rPr lang="en-US" dirty="0"/>
              <a:t>per 1,000 vs the 3 </a:t>
            </a:r>
            <a:r>
              <a:rPr lang="en-US" dirty="0" err="1"/>
              <a:t>yr</a:t>
            </a:r>
            <a:r>
              <a:rPr lang="en-US" dirty="0"/>
              <a:t> State average of </a:t>
            </a:r>
            <a:r>
              <a:rPr lang="en-US" dirty="0" smtClean="0"/>
              <a:t>$37,444</a:t>
            </a:r>
            <a:endParaRPr lang="en-US" dirty="0"/>
          </a:p>
          <a:p>
            <a:r>
              <a:rPr lang="en-US" dirty="0"/>
              <a:t>Fewer </a:t>
            </a:r>
            <a:r>
              <a:rPr lang="en-US" dirty="0" smtClean="0"/>
              <a:t>fire related civilian injuries </a:t>
            </a:r>
            <a:r>
              <a:rPr lang="en-US" dirty="0"/>
              <a:t>per capita than the State</a:t>
            </a:r>
          </a:p>
          <a:p>
            <a:pPr lvl="1"/>
            <a:r>
              <a:rPr lang="en-US" dirty="0" smtClean="0"/>
              <a:t>7.36 </a:t>
            </a:r>
            <a:r>
              <a:rPr lang="en-US" dirty="0"/>
              <a:t>per </a:t>
            </a:r>
            <a:r>
              <a:rPr lang="en-US" dirty="0" smtClean="0"/>
              <a:t>100,000 </a:t>
            </a:r>
            <a:r>
              <a:rPr lang="en-US" dirty="0"/>
              <a:t>vs the 3 </a:t>
            </a:r>
            <a:r>
              <a:rPr lang="en-US" dirty="0" err="1"/>
              <a:t>yr</a:t>
            </a:r>
            <a:r>
              <a:rPr lang="en-US" dirty="0"/>
              <a:t> State average of </a:t>
            </a:r>
            <a:r>
              <a:rPr lang="en-US" dirty="0" smtClean="0"/>
              <a:t>5.33</a:t>
            </a:r>
            <a:endParaRPr lang="en-US" dirty="0"/>
          </a:p>
          <a:p>
            <a:r>
              <a:rPr lang="en-US" dirty="0"/>
              <a:t>Fewer </a:t>
            </a:r>
            <a:r>
              <a:rPr lang="en-US" dirty="0" smtClean="0"/>
              <a:t>fire fatalities </a:t>
            </a:r>
            <a:r>
              <a:rPr lang="en-US" dirty="0"/>
              <a:t>per capita than the State</a:t>
            </a:r>
          </a:p>
          <a:p>
            <a:pPr lvl="1"/>
            <a:r>
              <a:rPr lang="en-US" dirty="0"/>
              <a:t>0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smtClean="0"/>
              <a:t>100,000 </a:t>
            </a:r>
            <a:r>
              <a:rPr lang="en-US" dirty="0"/>
              <a:t>vs the 3 </a:t>
            </a:r>
            <a:r>
              <a:rPr lang="en-US" dirty="0" err="1"/>
              <a:t>yr</a:t>
            </a:r>
            <a:r>
              <a:rPr lang="en-US" dirty="0"/>
              <a:t> State average of </a:t>
            </a:r>
            <a:r>
              <a:rPr lang="en-US" dirty="0" smtClean="0"/>
              <a:t>1.37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on a Dime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Saturday, March 7</a:t>
            </a:r>
            <a:r>
              <a:rPr lang="en-US" baseline="30000" dirty="0" smtClean="0"/>
              <a:t>th</a:t>
            </a:r>
            <a:r>
              <a:rPr lang="en-US" dirty="0" smtClean="0"/>
              <a:t> – P1FFA Banquet</a:t>
            </a:r>
          </a:p>
          <a:p>
            <a:r>
              <a:rPr lang="en-US" dirty="0" smtClean="0"/>
              <a:t>Wednesday, March 11</a:t>
            </a:r>
            <a:r>
              <a:rPr lang="en-US" baseline="30000" dirty="0" smtClean="0"/>
              <a:t>th</a:t>
            </a:r>
            <a:r>
              <a:rPr lang="en-US" dirty="0" smtClean="0"/>
              <a:t> – Spirit Mountain Grant </a:t>
            </a:r>
          </a:p>
          <a:p>
            <a:r>
              <a:rPr lang="en-US" dirty="0" smtClean="0"/>
              <a:t>Thursday, March 12</a:t>
            </a:r>
            <a:r>
              <a:rPr lang="en-US" baseline="30000" dirty="0" smtClean="0"/>
              <a:t>th</a:t>
            </a:r>
            <a:r>
              <a:rPr lang="en-US" dirty="0" smtClean="0"/>
              <a:t> – Four-County FDB Meeting</a:t>
            </a:r>
          </a:p>
          <a:p>
            <a:r>
              <a:rPr lang="en-US" dirty="0" smtClean="0"/>
              <a:t>Friday, March 13</a:t>
            </a:r>
            <a:r>
              <a:rPr lang="en-US" baseline="30000" dirty="0" smtClean="0"/>
              <a:t>th</a:t>
            </a:r>
            <a:r>
              <a:rPr lang="en-US" dirty="0" smtClean="0"/>
              <a:t> – Chamber banquet and school canceled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9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Took a Lot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</a:p>
          <a:p>
            <a:r>
              <a:rPr lang="en-US" dirty="0" smtClean="0"/>
              <a:t>PPE</a:t>
            </a:r>
          </a:p>
          <a:p>
            <a:r>
              <a:rPr lang="en-US" dirty="0" smtClean="0"/>
              <a:t>Isolation Rules</a:t>
            </a:r>
          </a:p>
          <a:p>
            <a:r>
              <a:rPr lang="en-US" dirty="0" smtClean="0"/>
              <a:t>Changes to Academy</a:t>
            </a:r>
          </a:p>
          <a:p>
            <a:r>
              <a:rPr lang="en-US" dirty="0" smtClean="0"/>
              <a:t>Zoom</a:t>
            </a:r>
          </a:p>
          <a:p>
            <a:r>
              <a:rPr lang="en-US" dirty="0" smtClean="0"/>
              <a:t>Public Education</a:t>
            </a:r>
          </a:p>
          <a:p>
            <a:r>
              <a:rPr lang="en-US" dirty="0" smtClean="0"/>
              <a:t>Parades</a:t>
            </a:r>
          </a:p>
          <a:p>
            <a:r>
              <a:rPr lang="en-US" dirty="0" smtClean="0"/>
              <a:t>OSHA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Firefighter/Paramedic Testing</a:t>
            </a:r>
          </a:p>
          <a:p>
            <a:pPr algn="r"/>
            <a:r>
              <a:rPr lang="en-US" dirty="0" smtClean="0"/>
              <a:t>AFG-S Grant</a:t>
            </a:r>
          </a:p>
          <a:p>
            <a:pPr algn="r"/>
            <a:r>
              <a:rPr lang="en-US" dirty="0" smtClean="0"/>
              <a:t>Drive Through Pancake Feed</a:t>
            </a:r>
          </a:p>
          <a:p>
            <a:pPr algn="r"/>
            <a:r>
              <a:rPr lang="en-US" dirty="0" smtClean="0"/>
              <a:t>Food Bank</a:t>
            </a:r>
          </a:p>
          <a:p>
            <a:pPr algn="r"/>
            <a:r>
              <a:rPr lang="en-US" dirty="0" smtClean="0"/>
              <a:t>Drilling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598441"/>
            <a:ext cx="4823927" cy="27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4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7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 phone calls between 10:30 pm and 6:30 am</a:t>
            </a:r>
          </a:p>
          <a:p>
            <a:r>
              <a:rPr lang="en-US" dirty="0" smtClean="0"/>
              <a:t>Within one week we had deployed firefighters to Lincoln, Lane, Josephine, and Lake counties</a:t>
            </a:r>
          </a:p>
          <a:p>
            <a:r>
              <a:rPr lang="en-US" dirty="0" smtClean="0"/>
              <a:t>180 fire agencies responded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27" y="2820662"/>
            <a:ext cx="4434491" cy="33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57549</TotalTime>
  <Words>494</Words>
  <Application>Microsoft Office PowerPoint</Application>
  <PresentationFormat>Widescreen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2020 Year in Review</vt:lpstr>
      <vt:lpstr>Annual Call Volume</vt:lpstr>
      <vt:lpstr>Call Volume by Quarter</vt:lpstr>
      <vt:lpstr>EMS Call Response</vt:lpstr>
      <vt:lpstr>Structure Fire Response</vt:lpstr>
      <vt:lpstr>Other Standards</vt:lpstr>
      <vt:lpstr>Shifting on a Dime</vt:lpstr>
      <vt:lpstr>COVID Took a Lot of Time</vt:lpstr>
      <vt:lpstr>September 7th, 2020</vt:lpstr>
      <vt:lpstr>Onward to 2021</vt:lpstr>
    </vt:vector>
  </TitlesOfParts>
  <Company>PolkFireDistrict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BEHAVIOR</dc:title>
  <dc:creator>Ben Stange</dc:creator>
  <cp:lastModifiedBy>Susan Shepard</cp:lastModifiedBy>
  <cp:revision>56</cp:revision>
  <cp:lastPrinted>2021-02-08T23:54:13Z</cp:lastPrinted>
  <dcterms:created xsi:type="dcterms:W3CDTF">2018-09-25T19:23:21Z</dcterms:created>
  <dcterms:modified xsi:type="dcterms:W3CDTF">2021-02-09T00:01:09Z</dcterms:modified>
</cp:coreProperties>
</file>